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4" r:id="rId3"/>
    <p:sldId id="296" r:id="rId4"/>
    <p:sldId id="297" r:id="rId5"/>
    <p:sldId id="313" r:id="rId6"/>
    <p:sldId id="312" r:id="rId7"/>
    <p:sldId id="300" r:id="rId8"/>
    <p:sldId id="303" r:id="rId9"/>
    <p:sldId id="262" r:id="rId10"/>
    <p:sldId id="307" r:id="rId11"/>
    <p:sldId id="279" r:id="rId12"/>
    <p:sldId id="311" r:id="rId13"/>
    <p:sldId id="289" r:id="rId14"/>
    <p:sldId id="308" r:id="rId15"/>
    <p:sldId id="280" r:id="rId16"/>
    <p:sldId id="281" r:id="rId17"/>
    <p:sldId id="316" r:id="rId18"/>
    <p:sldId id="317" r:id="rId19"/>
    <p:sldId id="265" r:id="rId20"/>
    <p:sldId id="314" r:id="rId21"/>
    <p:sldId id="315" r:id="rId22"/>
    <p:sldId id="309" r:id="rId23"/>
    <p:sldId id="31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58" autoAdjust="0"/>
  </p:normalViewPr>
  <p:slideViewPr>
    <p:cSldViewPr>
      <p:cViewPr varScale="1">
        <p:scale>
          <a:sx n="62" d="100"/>
          <a:sy n="62" d="100"/>
        </p:scale>
        <p:origin x="-120" y="-6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d\Health%20care\National\NHE%20historical%20and%20projected%20spending%201964%20through%20202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d\Health%20care\National\Revenue%20sources%20for%20national%20single%20payer%20December%20201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d\Health%20care\National\Revenue%20sources%20for%20national%20single%20payer%20June%2025%20201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d\Health%20care\National\Revenue%20sources%20for%20national%20single%20payer%20June%2025%20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d\Health%20care\National\NHE%20historical%20and%20projected%20spending%201964%20through%202021.xlsx" TargetMode="External"/><Relationship Id="rId2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d\Health%20care\National\Revenue%20sources%20for%20national%20single%20payer%20June%2025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d\Health%20care\National\Revenue%20sources%20for%20national%20single%20payer%20June%2025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d\Health%20care\Health%20Insurance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d\Health%20care\National\Revenue%20sources%20for%20national%20single%20payer%20June%2025%202013.xlsx" TargetMode="External"/><Relationship Id="rId2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d\Health%20care\National\Revenue%20sources%20for%20national%20single%20payer%20June%2025%20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d\Health%20care\National\Revenue%20sources%20for%20national%20single%20payer%20June%2025%20201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Health Care Expenditures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'nhe65-21'!$E$9</c:f>
              <c:strCache>
                <c:ptCount val="1"/>
                <c:pt idx="0">
                  <c:v>Total Expenditures</c:v>
                </c:pt>
              </c:strCache>
            </c:strRef>
          </c:tx>
          <c:marker>
            <c:symbol val="none"/>
          </c:marker>
          <c:cat>
            <c:numRef>
              <c:f>'nhe65-21'!$D$10:$D$61</c:f>
              <c:numCache>
                <c:formatCode>General</c:formatCode>
                <c:ptCount val="52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  <c:pt idx="43">
                  <c:v>2013.0</c:v>
                </c:pt>
                <c:pt idx="44">
                  <c:v>2014.0</c:v>
                </c:pt>
                <c:pt idx="45">
                  <c:v>2015.0</c:v>
                </c:pt>
                <c:pt idx="46">
                  <c:v>2016.0</c:v>
                </c:pt>
                <c:pt idx="47">
                  <c:v>2017.0</c:v>
                </c:pt>
                <c:pt idx="48">
                  <c:v>2018.0</c:v>
                </c:pt>
                <c:pt idx="49">
                  <c:v>2019.0</c:v>
                </c:pt>
                <c:pt idx="50">
                  <c:v>2020.0</c:v>
                </c:pt>
                <c:pt idx="51">
                  <c:v>2021.0</c:v>
                </c:pt>
              </c:numCache>
            </c:numRef>
          </c:cat>
          <c:val>
            <c:numRef>
              <c:f>'nhe65-21'!$E$10:$E$61</c:f>
              <c:numCache>
                <c:formatCode>General</c:formatCode>
                <c:ptCount val="52"/>
                <c:pt idx="0">
                  <c:v>74.85299999999998</c:v>
                </c:pt>
                <c:pt idx="1">
                  <c:v>83.24</c:v>
                </c:pt>
                <c:pt idx="2">
                  <c:v>93.141</c:v>
                </c:pt>
                <c:pt idx="3">
                  <c:v>103.365</c:v>
                </c:pt>
                <c:pt idx="4">
                  <c:v>117.157</c:v>
                </c:pt>
                <c:pt idx="5">
                  <c:v>133.585</c:v>
                </c:pt>
                <c:pt idx="6">
                  <c:v>153.011</c:v>
                </c:pt>
                <c:pt idx="7">
                  <c:v>173.979</c:v>
                </c:pt>
                <c:pt idx="8">
                  <c:v>195.532</c:v>
                </c:pt>
                <c:pt idx="9">
                  <c:v>221.66</c:v>
                </c:pt>
                <c:pt idx="10">
                  <c:v>255.783</c:v>
                </c:pt>
                <c:pt idx="11">
                  <c:v>296.753</c:v>
                </c:pt>
                <c:pt idx="12">
                  <c:v>334.71</c:v>
                </c:pt>
                <c:pt idx="13">
                  <c:v>368.9949999999999</c:v>
                </c:pt>
                <c:pt idx="14">
                  <c:v>406.516</c:v>
                </c:pt>
                <c:pt idx="15">
                  <c:v>444.623</c:v>
                </c:pt>
                <c:pt idx="16">
                  <c:v>476.9</c:v>
                </c:pt>
                <c:pt idx="17">
                  <c:v>519.116</c:v>
                </c:pt>
                <c:pt idx="18">
                  <c:v>581.698</c:v>
                </c:pt>
                <c:pt idx="19">
                  <c:v>647.473</c:v>
                </c:pt>
                <c:pt idx="20">
                  <c:v>724.282</c:v>
                </c:pt>
                <c:pt idx="21">
                  <c:v>791.524</c:v>
                </c:pt>
                <c:pt idx="22">
                  <c:v>857.9269999999999</c:v>
                </c:pt>
                <c:pt idx="23">
                  <c:v>921.499</c:v>
                </c:pt>
                <c:pt idx="24">
                  <c:v>972.696</c:v>
                </c:pt>
                <c:pt idx="25">
                  <c:v>1027.457</c:v>
                </c:pt>
                <c:pt idx="26">
                  <c:v>1081.861</c:v>
                </c:pt>
                <c:pt idx="27">
                  <c:v>1142.632</c:v>
                </c:pt>
                <c:pt idx="28">
                  <c:v>1209.038</c:v>
                </c:pt>
                <c:pt idx="29">
                  <c:v>1286.622</c:v>
                </c:pt>
                <c:pt idx="30">
                  <c:v>1377.185</c:v>
                </c:pt>
                <c:pt idx="31">
                  <c:v>1494.116</c:v>
                </c:pt>
                <c:pt idx="32">
                  <c:v>1636.416</c:v>
                </c:pt>
                <c:pt idx="33">
                  <c:v>1774.297</c:v>
                </c:pt>
                <c:pt idx="34">
                  <c:v>1900.045</c:v>
                </c:pt>
                <c:pt idx="35">
                  <c:v>2029.147</c:v>
                </c:pt>
                <c:pt idx="36">
                  <c:v>2162.409</c:v>
                </c:pt>
                <c:pt idx="37">
                  <c:v>2297.098</c:v>
                </c:pt>
                <c:pt idx="38">
                  <c:v>2403.938</c:v>
                </c:pt>
                <c:pt idx="39">
                  <c:v>2495.842</c:v>
                </c:pt>
                <c:pt idx="40">
                  <c:v>2593.644</c:v>
                </c:pt>
                <c:pt idx="41">
                  <c:v>2695.047</c:v>
                </c:pt>
                <c:pt idx="42">
                  <c:v>2809.019</c:v>
                </c:pt>
                <c:pt idx="43">
                  <c:v>2915.48</c:v>
                </c:pt>
                <c:pt idx="44">
                  <c:v>3130.151</c:v>
                </c:pt>
                <c:pt idx="45">
                  <c:v>3307.604</c:v>
                </c:pt>
                <c:pt idx="46">
                  <c:v>3514.437</c:v>
                </c:pt>
                <c:pt idx="47">
                  <c:v>3723.286999999999</c:v>
                </c:pt>
                <c:pt idx="48">
                  <c:v>3952.286</c:v>
                </c:pt>
                <c:pt idx="49">
                  <c:v>4207.271</c:v>
                </c:pt>
                <c:pt idx="50">
                  <c:v>4487.225</c:v>
                </c:pt>
                <c:pt idx="51">
                  <c:v>4780.973999999999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9145896"/>
        <c:axId val="2130744936"/>
      </c:lineChart>
      <c:catAx>
        <c:axId val="2109145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0744936"/>
        <c:crosses val="autoZero"/>
        <c:auto val="1"/>
        <c:lblAlgn val="ctr"/>
        <c:lblOffset val="100"/>
        <c:noMultiLvlLbl val="0"/>
      </c:catAx>
      <c:valAx>
        <c:axId val="21307449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Health Care Expenditures in $billions</a:t>
                </a:r>
              </a:p>
            </c:rich>
          </c:tx>
          <c:layout/>
          <c:overlay val="0"/>
        </c:title>
        <c:numFmt formatCode="&quot;$&quot;#,##0" sourceLinked="0"/>
        <c:majorTickMark val="out"/>
        <c:minorTickMark val="none"/>
        <c:tickLblPos val="nextTo"/>
        <c:crossAx val="2109145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84517636515"/>
          <c:y val="0.118200906704844"/>
          <c:w val="0.799457301069073"/>
          <c:h val="0.820804700548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'Dec 2012'!$R$140</c:f>
              <c:strCache>
                <c:ptCount val="1"/>
                <c:pt idx="0">
                  <c:v>Change in net income after HR 676</c:v>
                </c:pt>
              </c:strCache>
            </c:strRef>
          </c:tx>
          <c:invertIfNegative val="0"/>
          <c:cat>
            <c:numRef>
              <c:f>'Dec 2012'!$S$126:$Z$126</c:f>
              <c:numCache>
                <c:formatCode>_("$"* #,##0_);_("$"* \(#,##0\);_("$"* "-"??_);_(@_)</c:formatCode>
                <c:ptCount val="8"/>
                <c:pt idx="0">
                  <c:v>25723.11145437808</c:v>
                </c:pt>
                <c:pt idx="1">
                  <c:v>57348.04066461765</c:v>
                </c:pt>
                <c:pt idx="2">
                  <c:v>87733.1814531576</c:v>
                </c:pt>
                <c:pt idx="3">
                  <c:v>128440.8753760429</c:v>
                </c:pt>
                <c:pt idx="4">
                  <c:v>216922.3208584571</c:v>
                </c:pt>
                <c:pt idx="5">
                  <c:v>462946.4478765451</c:v>
                </c:pt>
                <c:pt idx="6">
                  <c:v>2.99481725674583E6</c:v>
                </c:pt>
                <c:pt idx="7">
                  <c:v>1.66592799955382E8</c:v>
                </c:pt>
              </c:numCache>
            </c:numRef>
          </c:cat>
          <c:val>
            <c:numRef>
              <c:f>'Dec 2012'!$S$140:$Z$140</c:f>
              <c:numCache>
                <c:formatCode>0%</c:formatCode>
                <c:ptCount val="8"/>
                <c:pt idx="0">
                  <c:v>0.180614009778839</c:v>
                </c:pt>
                <c:pt idx="1">
                  <c:v>0.119872798548894</c:v>
                </c:pt>
                <c:pt idx="2">
                  <c:v>0.0891156059712439</c:v>
                </c:pt>
                <c:pt idx="3">
                  <c:v>0.0649561735805951</c:v>
                </c:pt>
                <c:pt idx="4">
                  <c:v>0.0274830633534306</c:v>
                </c:pt>
                <c:pt idx="5">
                  <c:v>-0.086180653888653</c:v>
                </c:pt>
                <c:pt idx="6">
                  <c:v>-0.146582247204181</c:v>
                </c:pt>
                <c:pt idx="7">
                  <c:v>-0.301346378954817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2234216"/>
        <c:axId val="2132239720"/>
      </c:barChart>
      <c:catAx>
        <c:axId val="2132234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Average household income in group</a:t>
                </a:r>
              </a:p>
            </c:rich>
          </c:tx>
          <c:layout/>
          <c:overlay val="0"/>
        </c:title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2132239720"/>
        <c:crosses val="autoZero"/>
        <c:auto val="1"/>
        <c:lblAlgn val="ctr"/>
        <c:lblOffset val="100"/>
        <c:noMultiLvlLbl val="0"/>
      </c:catAx>
      <c:valAx>
        <c:axId val="21322397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Percentage change in income after taxes and health care spending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2132234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Time!$J$1</c:f>
              <c:strCache>
                <c:ptCount val="1"/>
                <c:pt idx="0">
                  <c:v>Cumulative Deficit Reduction</c:v>
                </c:pt>
              </c:strCache>
            </c:strRef>
          </c:tx>
          <c:marker>
            <c:symbol val="none"/>
          </c:marker>
          <c:cat>
            <c:numRef>
              <c:f>Time!$A$3:$A$12</c:f>
              <c:numCache>
                <c:formatCode>General</c:formatCode>
                <c:ptCount val="10"/>
                <c:pt idx="0">
                  <c:v>2014.0</c:v>
                </c:pt>
                <c:pt idx="1">
                  <c:v>2015.0</c:v>
                </c:pt>
                <c:pt idx="2">
                  <c:v>2016.0</c:v>
                </c:pt>
                <c:pt idx="3">
                  <c:v>2017.0</c:v>
                </c:pt>
                <c:pt idx="4">
                  <c:v>2018.0</c:v>
                </c:pt>
                <c:pt idx="5">
                  <c:v>2019.0</c:v>
                </c:pt>
                <c:pt idx="6">
                  <c:v>2020.0</c:v>
                </c:pt>
                <c:pt idx="7">
                  <c:v>2021.0</c:v>
                </c:pt>
                <c:pt idx="8">
                  <c:v>2022.0</c:v>
                </c:pt>
                <c:pt idx="9">
                  <c:v>2023.0</c:v>
                </c:pt>
              </c:numCache>
            </c:numRef>
          </c:cat>
          <c:val>
            <c:numRef>
              <c:f>Time!$J$3:$J$12</c:f>
              <c:numCache>
                <c:formatCode>_("$"* #,##0_);_("$"* \(#,##0\);_("$"* "-"??_);_(@_)</c:formatCode>
                <c:ptCount val="10"/>
                <c:pt idx="0">
                  <c:v>126.4689583200381</c:v>
                </c:pt>
                <c:pt idx="1">
                  <c:v>285.1699093396365</c:v>
                </c:pt>
                <c:pt idx="2">
                  <c:v>534.7772223406237</c:v>
                </c:pt>
                <c:pt idx="3">
                  <c:v>822.5796003878472</c:v>
                </c:pt>
                <c:pt idx="4">
                  <c:v>1150.507040570805</c:v>
                </c:pt>
                <c:pt idx="5">
                  <c:v>1513.684764592866</c:v>
                </c:pt>
                <c:pt idx="6">
                  <c:v>1911.752191145703</c:v>
                </c:pt>
                <c:pt idx="7">
                  <c:v>2352.877142807834</c:v>
                </c:pt>
                <c:pt idx="8">
                  <c:v>2833.607517207483</c:v>
                </c:pt>
                <c:pt idx="9">
                  <c:v>3371.41045085162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2270808"/>
        <c:axId val="2132273928"/>
      </c:lineChart>
      <c:catAx>
        <c:axId val="2132270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2132273928"/>
        <c:crosses val="autoZero"/>
        <c:auto val="1"/>
        <c:lblAlgn val="ctr"/>
        <c:lblOffset val="100"/>
        <c:noMultiLvlLbl val="0"/>
      </c:catAx>
      <c:valAx>
        <c:axId val="2132273928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2132270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Cumulative health care savings </a:t>
            </a:r>
            <a:r>
              <a:rPr lang="en-US" sz="1800" b="1" i="0" baseline="0" dirty="0" err="1" smtClean="0">
                <a:effectLst/>
              </a:rPr>
              <a:t>vs</a:t>
            </a:r>
            <a:r>
              <a:rPr lang="en-US" sz="1800" b="1" i="0" baseline="0" dirty="0" smtClean="0">
                <a:effectLst/>
              </a:rPr>
              <a:t> ACA</a:t>
            </a:r>
            <a:endParaRPr lang="en-US" dirty="0" smtClean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Time!$AA$1</c:f>
              <c:strCache>
                <c:ptCount val="1"/>
                <c:pt idx="0">
                  <c:v>Cumulative health care savings vs ACA</c:v>
                </c:pt>
              </c:strCache>
            </c:strRef>
          </c:tx>
          <c:marker>
            <c:symbol val="none"/>
          </c:marker>
          <c:cat>
            <c:numRef>
              <c:f>Time!$A$3:$A$12</c:f>
              <c:numCache>
                <c:formatCode>General</c:formatCode>
                <c:ptCount val="10"/>
                <c:pt idx="0">
                  <c:v>2014.0</c:v>
                </c:pt>
                <c:pt idx="1">
                  <c:v>2015.0</c:v>
                </c:pt>
                <c:pt idx="2">
                  <c:v>2016.0</c:v>
                </c:pt>
                <c:pt idx="3">
                  <c:v>2017.0</c:v>
                </c:pt>
                <c:pt idx="4">
                  <c:v>2018.0</c:v>
                </c:pt>
                <c:pt idx="5">
                  <c:v>2019.0</c:v>
                </c:pt>
                <c:pt idx="6">
                  <c:v>2020.0</c:v>
                </c:pt>
                <c:pt idx="7">
                  <c:v>2021.0</c:v>
                </c:pt>
                <c:pt idx="8">
                  <c:v>2022.0</c:v>
                </c:pt>
                <c:pt idx="9">
                  <c:v>2023.0</c:v>
                </c:pt>
              </c:numCache>
            </c:numRef>
          </c:cat>
          <c:val>
            <c:numRef>
              <c:f>Time!$AB$3:$AB$12</c:f>
              <c:numCache>
                <c:formatCode>_("$"* #,##0_);_("$"* \(#,##0\);_("$"* "-"??_);_(@_)</c:formatCode>
                <c:ptCount val="10"/>
                <c:pt idx="0">
                  <c:v>490.9296193441245</c:v>
                </c:pt>
                <c:pt idx="1">
                  <c:v>1040.937946644149</c:v>
                </c:pt>
                <c:pt idx="2">
                  <c:v>1713.15552912061</c:v>
                </c:pt>
                <c:pt idx="3">
                  <c:v>2458.186038726345</c:v>
                </c:pt>
                <c:pt idx="4">
                  <c:v>3281.976579712811</c:v>
                </c:pt>
                <c:pt idx="5">
                  <c:v>4195.394292192762</c:v>
                </c:pt>
                <c:pt idx="6">
                  <c:v>5207.918744362731</c:v>
                </c:pt>
                <c:pt idx="7">
                  <c:v>6323.425823820357</c:v>
                </c:pt>
                <c:pt idx="8">
                  <c:v>7550.379930518287</c:v>
                </c:pt>
                <c:pt idx="9">
                  <c:v>8897.877980308969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2308904"/>
        <c:axId val="2132311992"/>
      </c:lineChart>
      <c:catAx>
        <c:axId val="2132308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32311992"/>
        <c:crosses val="autoZero"/>
        <c:auto val="1"/>
        <c:lblAlgn val="ctr"/>
        <c:lblOffset val="100"/>
        <c:noMultiLvlLbl val="0"/>
      </c:catAx>
      <c:valAx>
        <c:axId val="21323119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Reduced personal health care expenditures, cumulative $billion</a:t>
                </a:r>
              </a:p>
            </c:rich>
          </c:tx>
          <c:layout/>
          <c:overlay val="0"/>
        </c:title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2132308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'nhe65-21'!$W$9</c:f>
              <c:strCache>
                <c:ptCount val="1"/>
                <c:pt idx="0">
                  <c:v>Index of per capita health care spending</c:v>
                </c:pt>
              </c:strCache>
            </c:strRef>
          </c:tx>
          <c:marker>
            <c:symbol val="none"/>
          </c:marker>
          <c:cat>
            <c:numRef>
              <c:f>'nhe65-21'!$D$10:$D$61</c:f>
              <c:numCache>
                <c:formatCode>General</c:formatCode>
                <c:ptCount val="52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  <c:pt idx="43">
                  <c:v>2013.0</c:v>
                </c:pt>
                <c:pt idx="44">
                  <c:v>2014.0</c:v>
                </c:pt>
                <c:pt idx="45">
                  <c:v>2015.0</c:v>
                </c:pt>
                <c:pt idx="46">
                  <c:v>2016.0</c:v>
                </c:pt>
                <c:pt idx="47">
                  <c:v>2017.0</c:v>
                </c:pt>
                <c:pt idx="48">
                  <c:v>2018.0</c:v>
                </c:pt>
                <c:pt idx="49">
                  <c:v>2019.0</c:v>
                </c:pt>
                <c:pt idx="50">
                  <c:v>2020.0</c:v>
                </c:pt>
                <c:pt idx="51">
                  <c:v>2021.0</c:v>
                </c:pt>
              </c:numCache>
            </c:numRef>
          </c:cat>
          <c:val>
            <c:numRef>
              <c:f>'nhe65-21'!$W$10:$W$61</c:f>
              <c:numCache>
                <c:formatCode>0%</c:formatCode>
                <c:ptCount val="52"/>
                <c:pt idx="0">
                  <c:v>1.000120517374944</c:v>
                </c:pt>
                <c:pt idx="1">
                  <c:v>1.09820714780603</c:v>
                </c:pt>
                <c:pt idx="2">
                  <c:v>1.215748856185007</c:v>
                </c:pt>
                <c:pt idx="3">
                  <c:v>1.336383923391257</c:v>
                </c:pt>
                <c:pt idx="4">
                  <c:v>1.500921573558506</c:v>
                </c:pt>
                <c:pt idx="5">
                  <c:v>1.694592848966598</c:v>
                </c:pt>
                <c:pt idx="6">
                  <c:v>1.922664797753031</c:v>
                </c:pt>
                <c:pt idx="7">
                  <c:v>2.16426152734324</c:v>
                </c:pt>
                <c:pt idx="8">
                  <c:v>2.406739490931739</c:v>
                </c:pt>
                <c:pt idx="9">
                  <c:v>2.698396708506262</c:v>
                </c:pt>
                <c:pt idx="10">
                  <c:v>3.077274191202381</c:v>
                </c:pt>
                <c:pt idx="11">
                  <c:v>3.535400527939866</c:v>
                </c:pt>
                <c:pt idx="12">
                  <c:v>3.949444840517758</c:v>
                </c:pt>
                <c:pt idx="13">
                  <c:v>4.314618024555187</c:v>
                </c:pt>
                <c:pt idx="14">
                  <c:v>4.712299091819793</c:v>
                </c:pt>
                <c:pt idx="15">
                  <c:v>5.108255287879412</c:v>
                </c:pt>
                <c:pt idx="16">
                  <c:v>5.429336850733026</c:v>
                </c:pt>
                <c:pt idx="17">
                  <c:v>5.857546071886608</c:v>
                </c:pt>
                <c:pt idx="18">
                  <c:v>6.504312490296471</c:v>
                </c:pt>
                <c:pt idx="19">
                  <c:v>7.171845582784107</c:v>
                </c:pt>
                <c:pt idx="20">
                  <c:v>7.933148284007414</c:v>
                </c:pt>
                <c:pt idx="21">
                  <c:v>8.554709219227316</c:v>
                </c:pt>
                <c:pt idx="22">
                  <c:v>9.149629541783183</c:v>
                </c:pt>
                <c:pt idx="23">
                  <c:v>9.7006966034103</c:v>
                </c:pt>
                <c:pt idx="24">
                  <c:v>10.11600748548112</c:v>
                </c:pt>
                <c:pt idx="25">
                  <c:v>10.56040803629808</c:v>
                </c:pt>
                <c:pt idx="26">
                  <c:v>10.99134391574063</c:v>
                </c:pt>
                <c:pt idx="27">
                  <c:v>11.47072547244895</c:v>
                </c:pt>
                <c:pt idx="28">
                  <c:v>11.99656982312562</c:v>
                </c:pt>
                <c:pt idx="29">
                  <c:v>12.6210343214949</c:v>
                </c:pt>
                <c:pt idx="30">
                  <c:v>13.36159928563626</c:v>
                </c:pt>
                <c:pt idx="31">
                  <c:v>14.34749068745943</c:v>
                </c:pt>
                <c:pt idx="32">
                  <c:v>15.56145967281017</c:v>
                </c:pt>
                <c:pt idx="33">
                  <c:v>16.7151289078126</c:v>
                </c:pt>
                <c:pt idx="34">
                  <c:v>17.73852055659393</c:v>
                </c:pt>
                <c:pt idx="35">
                  <c:v>18.76963392960551</c:v>
                </c:pt>
                <c:pt idx="36">
                  <c:v>19.8143509835901</c:v>
                </c:pt>
                <c:pt idx="37">
                  <c:v>20.83886606703248</c:v>
                </c:pt>
                <c:pt idx="38">
                  <c:v>21.60820173101375</c:v>
                </c:pt>
                <c:pt idx="39">
                  <c:v>22.24153167818452</c:v>
                </c:pt>
                <c:pt idx="40">
                  <c:v>22.8919741840961</c:v>
                </c:pt>
                <c:pt idx="41">
                  <c:v>23.55941513435701</c:v>
                </c:pt>
                <c:pt idx="42">
                  <c:v>24.32081461049597</c:v>
                </c:pt>
                <c:pt idx="43">
                  <c:v>25.00108094288484</c:v>
                </c:pt>
                <c:pt idx="44">
                  <c:v>26.58516054835508</c:v>
                </c:pt>
                <c:pt idx="45">
                  <c:v>27.82356573480854</c:v>
                </c:pt>
                <c:pt idx="46">
                  <c:v>29.28062344441337</c:v>
                </c:pt>
                <c:pt idx="47">
                  <c:v>30.72390050661626</c:v>
                </c:pt>
                <c:pt idx="48">
                  <c:v>32.30155867163378</c:v>
                </c:pt>
                <c:pt idx="49">
                  <c:v>34.05656805328172</c:v>
                </c:pt>
                <c:pt idx="50">
                  <c:v>35.97522510073566</c:v>
                </c:pt>
                <c:pt idx="51">
                  <c:v>37.96359524452095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'nhe65-21'!$X$9</c:f>
              <c:strCache>
                <c:ptCount val="1"/>
                <c:pt idx="0">
                  <c:v>Index of SSA average wages</c:v>
                </c:pt>
              </c:strCache>
            </c:strRef>
          </c:tx>
          <c:marker>
            <c:symbol val="none"/>
          </c:marker>
          <c:val>
            <c:numRef>
              <c:f>'nhe65-21'!$X$10:$X$61</c:f>
              <c:numCache>
                <c:formatCode>0%</c:formatCode>
                <c:ptCount val="52"/>
                <c:pt idx="0">
                  <c:v>1.0</c:v>
                </c:pt>
                <c:pt idx="1">
                  <c:v>1.050274814096346</c:v>
                </c:pt>
                <c:pt idx="2">
                  <c:v>1.153249272550921</c:v>
                </c:pt>
                <c:pt idx="3">
                  <c:v>1.225347559004203</c:v>
                </c:pt>
                <c:pt idx="4">
                  <c:v>1.298254122211445</c:v>
                </c:pt>
                <c:pt idx="5">
                  <c:v>1.395247332686712</c:v>
                </c:pt>
                <c:pt idx="6">
                  <c:v>1.491432266408018</c:v>
                </c:pt>
                <c:pt idx="7">
                  <c:v>1.580827675396055</c:v>
                </c:pt>
                <c:pt idx="8">
                  <c:v>1.706433882961526</c:v>
                </c:pt>
                <c:pt idx="9">
                  <c:v>1.855641771742645</c:v>
                </c:pt>
                <c:pt idx="10">
                  <c:v>2.022793404461688</c:v>
                </c:pt>
                <c:pt idx="11">
                  <c:v>2.226479146459748</c:v>
                </c:pt>
                <c:pt idx="12">
                  <c:v>2.349013902360168</c:v>
                </c:pt>
                <c:pt idx="13">
                  <c:v>2.463465890720983</c:v>
                </c:pt>
                <c:pt idx="14">
                  <c:v>2.608309085030715</c:v>
                </c:pt>
                <c:pt idx="15">
                  <c:v>2.719527966375687</c:v>
                </c:pt>
                <c:pt idx="16">
                  <c:v>2.800193986420951</c:v>
                </c:pt>
                <c:pt idx="17">
                  <c:v>2.978823149046233</c:v>
                </c:pt>
                <c:pt idx="18">
                  <c:v>3.125444552214679</c:v>
                </c:pt>
                <c:pt idx="19">
                  <c:v>3.249272550921436</c:v>
                </c:pt>
                <c:pt idx="20">
                  <c:v>3.399288716456515</c:v>
                </c:pt>
                <c:pt idx="21">
                  <c:v>3.52602651147753</c:v>
                </c:pt>
                <c:pt idx="22">
                  <c:v>3.707565470417071</c:v>
                </c:pt>
                <c:pt idx="23">
                  <c:v>3.739573229873909</c:v>
                </c:pt>
                <c:pt idx="24">
                  <c:v>3.83996120271581</c:v>
                </c:pt>
                <c:pt idx="25">
                  <c:v>3.993857096669899</c:v>
                </c:pt>
                <c:pt idx="26">
                  <c:v>4.189136760426769</c:v>
                </c:pt>
                <c:pt idx="27">
                  <c:v>4.433559650824442</c:v>
                </c:pt>
                <c:pt idx="28">
                  <c:v>4.66553507921112</c:v>
                </c:pt>
                <c:pt idx="29">
                  <c:v>4.925638538635629</c:v>
                </c:pt>
                <c:pt idx="30">
                  <c:v>5.198027804720336</c:v>
                </c:pt>
                <c:pt idx="31">
                  <c:v>5.322017458777885</c:v>
                </c:pt>
                <c:pt idx="32">
                  <c:v>5.375363724539282</c:v>
                </c:pt>
                <c:pt idx="33">
                  <c:v>5.50678952473327</c:v>
                </c:pt>
                <c:pt idx="34">
                  <c:v>5.762851600387972</c:v>
                </c:pt>
                <c:pt idx="35">
                  <c:v>5.973650177820887</c:v>
                </c:pt>
                <c:pt idx="36">
                  <c:v>6.24814096346589</c:v>
                </c:pt>
                <c:pt idx="37">
                  <c:v>6.531522793404463</c:v>
                </c:pt>
                <c:pt idx="38">
                  <c:v>6.682023924991917</c:v>
                </c:pt>
                <c:pt idx="39">
                  <c:v>6.581312641448432</c:v>
                </c:pt>
                <c:pt idx="40">
                  <c:v>6.736825088910443</c:v>
                </c:pt>
                <c:pt idx="41">
                  <c:v>6.947946977044939</c:v>
                </c:pt>
                <c:pt idx="42">
                  <c:v>7.147116825088909</c:v>
                </c:pt>
                <c:pt idx="43">
                  <c:v>7.351996075996909</c:v>
                </c:pt>
                <c:pt idx="44">
                  <c:v>7.562748395511438</c:v>
                </c:pt>
                <c:pt idx="45">
                  <c:v>7.77954214101717</c:v>
                </c:pt>
                <c:pt idx="46">
                  <c:v>8.002550496031567</c:v>
                </c:pt>
                <c:pt idx="47">
                  <c:v>8.231951608550805</c:v>
                </c:pt>
                <c:pt idx="48">
                  <c:v>8.467928733361523</c:v>
                </c:pt>
                <c:pt idx="49">
                  <c:v>8.710670378432068</c:v>
                </c:pt>
                <c:pt idx="50">
                  <c:v>8.960370455500205</c:v>
                </c:pt>
                <c:pt idx="51">
                  <c:v>9.217228434977569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1186440"/>
        <c:axId val="2131189496"/>
      </c:lineChart>
      <c:catAx>
        <c:axId val="2131186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31189496"/>
        <c:crosses val="autoZero"/>
        <c:auto val="1"/>
        <c:lblAlgn val="ctr"/>
        <c:lblOffset val="100"/>
        <c:noMultiLvlLbl val="0"/>
      </c:catAx>
      <c:valAx>
        <c:axId val="2131189496"/>
        <c:scaling>
          <c:orientation val="minMax"/>
          <c:min val="1.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1311864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Deductible!$F$2</c:f>
              <c:strCache>
                <c:ptCount val="1"/>
                <c:pt idx="0">
                  <c:v>Average deductible for all covered workers</c:v>
                </c:pt>
              </c:strCache>
            </c:strRef>
          </c:tx>
          <c:invertIfNegative val="0"/>
          <c:cat>
            <c:numRef>
              <c:f>Deductible!$A$3:$A$9</c:f>
              <c:numCache>
                <c:formatCode>General</c:formatCode>
                <c:ptCount val="7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</c:numCache>
            </c:numRef>
          </c:cat>
          <c:val>
            <c:numRef>
              <c:f>Deductible!$F$3:$F$9</c:f>
              <c:numCache>
                <c:formatCode>_("$"* #,##0_);_("$"* \(#,##0\);_("$"* "-"??_);_(@_)</c:formatCode>
                <c:ptCount val="7"/>
                <c:pt idx="0">
                  <c:v>303.68</c:v>
                </c:pt>
                <c:pt idx="1">
                  <c:v>344.96</c:v>
                </c:pt>
                <c:pt idx="2">
                  <c:v>418.95</c:v>
                </c:pt>
                <c:pt idx="3">
                  <c:v>512.12</c:v>
                </c:pt>
                <c:pt idx="4">
                  <c:v>632.73</c:v>
                </c:pt>
                <c:pt idx="5">
                  <c:v>733.3399999999999</c:v>
                </c:pt>
                <c:pt idx="6">
                  <c:v>789.8399999999998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1470056"/>
        <c:axId val="2131473128"/>
      </c:barChart>
      <c:catAx>
        <c:axId val="2131470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31473128"/>
        <c:crosses val="autoZero"/>
        <c:auto val="1"/>
        <c:lblAlgn val="ctr"/>
        <c:lblOffset val="100"/>
        <c:noMultiLvlLbl val="0"/>
      </c:catAx>
      <c:valAx>
        <c:axId val="2131473128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2131470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bankruptcy!$B$1</c:f>
              <c:strCache>
                <c:ptCount val="1"/>
                <c:pt idx="0">
                  <c:v>Share of bankruptcies with medical cause</c:v>
                </c:pt>
              </c:strCache>
            </c:strRef>
          </c:tx>
          <c:invertIfNegative val="0"/>
          <c:cat>
            <c:numRef>
              <c:f>bankruptcy!$A$3:$A$4</c:f>
              <c:numCache>
                <c:formatCode>General</c:formatCode>
                <c:ptCount val="2"/>
                <c:pt idx="0">
                  <c:v>2001.0</c:v>
                </c:pt>
                <c:pt idx="1">
                  <c:v>2007.0</c:v>
                </c:pt>
              </c:numCache>
            </c:numRef>
          </c:cat>
          <c:val>
            <c:numRef>
              <c:f>bankruptcy!$C$3:$C$4</c:f>
              <c:numCache>
                <c:formatCode>0%</c:formatCode>
                <c:ptCount val="2"/>
                <c:pt idx="0">
                  <c:v>0.462</c:v>
                </c:pt>
                <c:pt idx="1">
                  <c:v>0.691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1507096"/>
        <c:axId val="2131510152"/>
      </c:barChart>
      <c:catAx>
        <c:axId val="2131507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31510152"/>
        <c:crosses val="autoZero"/>
        <c:auto val="1"/>
        <c:lblAlgn val="ctr"/>
        <c:lblOffset val="100"/>
        <c:noMultiLvlLbl val="0"/>
      </c:catAx>
      <c:valAx>
        <c:axId val="21315101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31507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Price Increases 1970-2000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Medicare!$A$13:$A$14</c:f>
              <c:strCache>
                <c:ptCount val="2"/>
                <c:pt idx="0">
                  <c:v>Private Insurance</c:v>
                </c:pt>
                <c:pt idx="1">
                  <c:v>Medicare</c:v>
                </c:pt>
              </c:strCache>
            </c:strRef>
          </c:cat>
          <c:val>
            <c:numRef>
              <c:f>Medicare!$B$13:$B$14</c:f>
              <c:numCache>
                <c:formatCode>0%</c:formatCode>
                <c:ptCount val="2"/>
                <c:pt idx="0">
                  <c:v>21.65000000000001</c:v>
                </c:pt>
                <c:pt idx="1">
                  <c:v>15.62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1941736"/>
        <c:axId val="2131944744"/>
      </c:barChart>
      <c:catAx>
        <c:axId val="2131941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131944744"/>
        <c:crosses val="autoZero"/>
        <c:auto val="1"/>
        <c:lblAlgn val="ctr"/>
        <c:lblOffset val="100"/>
        <c:noMultiLvlLbl val="0"/>
      </c:catAx>
      <c:valAx>
        <c:axId val="21319447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319417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$592 billion in savings from single payer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'Corrected savings'!$L$1:$P$1</c:f>
              <c:strCache>
                <c:ptCount val="1"/>
                <c:pt idx="0">
                  <c:v>Savings 2014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'Corrected savings'!$X$32:$X$33</c:f>
              <c:strCache>
                <c:ptCount val="2"/>
                <c:pt idx="0">
                  <c:v>Administration</c:v>
                </c:pt>
                <c:pt idx="1">
                  <c:v>Drug purchasing</c:v>
                </c:pt>
              </c:strCache>
            </c:strRef>
          </c:cat>
          <c:val>
            <c:numRef>
              <c:f>'Corrected savings'!$Y$32:$Y$33</c:f>
              <c:numCache>
                <c:formatCode>_("$"* #,##0_);_("$"* \(#,##0\);_("$"* "-"??_);_(@_)</c:formatCode>
                <c:ptCount val="2"/>
                <c:pt idx="0">
                  <c:v>476.203544862312</c:v>
                </c:pt>
                <c:pt idx="1">
                  <c:v>116.0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'Corrected savings'!$A$66:$A$70</c:f>
              <c:strCache>
                <c:ptCount val="5"/>
                <c:pt idx="0">
                  <c:v>Increased utilization </c:v>
                </c:pt>
                <c:pt idx="1">
                  <c:v>Cost of expanded coverage and additional government administration</c:v>
                </c:pt>
                <c:pt idx="2">
                  <c:v>Cost of Medicaid rate adjustment</c:v>
                </c:pt>
                <c:pt idx="3">
                  <c:v>Transition cost of unemployment insurance and retraining for displaced workers</c:v>
                </c:pt>
                <c:pt idx="4">
                  <c:v>Transition cost of capital buy-out of private health care facilities </c:v>
                </c:pt>
              </c:strCache>
            </c:strRef>
          </c:cat>
          <c:val>
            <c:numRef>
              <c:f>'Corrected savings'!$B$66:$B$70</c:f>
              <c:numCache>
                <c:formatCode>"$"#,##0_);[Red]\("$"#,##0\)</c:formatCode>
                <c:ptCount val="5"/>
                <c:pt idx="0">
                  <c:v>144.0</c:v>
                </c:pt>
                <c:pt idx="1">
                  <c:v>110.0352835048534</c:v>
                </c:pt>
                <c:pt idx="2">
                  <c:v>88.58513333978306</c:v>
                </c:pt>
                <c:pt idx="3">
                  <c:v>31.0</c:v>
                </c:pt>
                <c:pt idx="4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251572327044"/>
          <c:y val="0.11158496985958"/>
          <c:w val="0.338050314465409"/>
          <c:h val="0.839790095854014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Time!$L$2</c:f>
              <c:strCache>
                <c:ptCount val="1"/>
                <c:pt idx="0">
                  <c:v>ACA personal health expenditures</c:v>
                </c:pt>
              </c:strCache>
            </c:strRef>
          </c:tx>
          <c:marker>
            <c:symbol val="none"/>
          </c:marker>
          <c:cat>
            <c:numRef>
              <c:f>Time!$A$3:$A$12</c:f>
              <c:numCache>
                <c:formatCode>General</c:formatCode>
                <c:ptCount val="10"/>
                <c:pt idx="0">
                  <c:v>2014.0</c:v>
                </c:pt>
                <c:pt idx="1">
                  <c:v>2015.0</c:v>
                </c:pt>
                <c:pt idx="2">
                  <c:v>2016.0</c:v>
                </c:pt>
                <c:pt idx="3">
                  <c:v>2017.0</c:v>
                </c:pt>
                <c:pt idx="4">
                  <c:v>2018.0</c:v>
                </c:pt>
                <c:pt idx="5">
                  <c:v>2019.0</c:v>
                </c:pt>
                <c:pt idx="6">
                  <c:v>2020.0</c:v>
                </c:pt>
                <c:pt idx="7">
                  <c:v>2021.0</c:v>
                </c:pt>
                <c:pt idx="8">
                  <c:v>2022.0</c:v>
                </c:pt>
                <c:pt idx="9">
                  <c:v>2023.0</c:v>
                </c:pt>
              </c:numCache>
            </c:numRef>
          </c:cat>
          <c:val>
            <c:numRef>
              <c:f>Time!$L$3:$L$12</c:f>
              <c:numCache>
                <c:formatCode>_("$"* #,##0_);_("$"* \(#,##0\);_("$"* "-"??_);_(@_)</c:formatCode>
                <c:ptCount val="10"/>
                <c:pt idx="0">
                  <c:v>3227.4</c:v>
                </c:pt>
                <c:pt idx="1">
                  <c:v>3417.9</c:v>
                </c:pt>
                <c:pt idx="2">
                  <c:v>3632.0</c:v>
                </c:pt>
                <c:pt idx="3">
                  <c:v>3849.5</c:v>
                </c:pt>
                <c:pt idx="4">
                  <c:v>4080.0</c:v>
                </c:pt>
                <c:pt idx="5">
                  <c:v>4346.5</c:v>
                </c:pt>
                <c:pt idx="6">
                  <c:v>4638.400000000001</c:v>
                </c:pt>
                <c:pt idx="7">
                  <c:v>4927.453509011294</c:v>
                </c:pt>
                <c:pt idx="8">
                  <c:v>5234.520111130501</c:v>
                </c:pt>
                <c:pt idx="9">
                  <c:v>5560.722337353437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Time!$N$2</c:f>
              <c:strCache>
                <c:ptCount val="1"/>
                <c:pt idx="0">
                  <c:v>Single payer</c:v>
                </c:pt>
              </c:strCache>
            </c:strRef>
          </c:tx>
          <c:marker>
            <c:symbol val="none"/>
          </c:marker>
          <c:val>
            <c:numRef>
              <c:f>Time!$C$3:$C$12</c:f>
              <c:numCache>
                <c:formatCode>_("$"* #,##0_);_("$"* \(#,##0\);_("$"* "-"??_);_(@_)</c:formatCode>
                <c:ptCount val="10"/>
                <c:pt idx="0">
                  <c:v>2736.470380655875</c:v>
                </c:pt>
                <c:pt idx="1">
                  <c:v>2867.891672699976</c:v>
                </c:pt>
                <c:pt idx="2">
                  <c:v>3015.991901113835</c:v>
                </c:pt>
                <c:pt idx="3">
                  <c:v>3163.426738685135</c:v>
                </c:pt>
                <c:pt idx="4">
                  <c:v>3318.048414157449</c:v>
                </c:pt>
                <c:pt idx="5">
                  <c:v>3498.280249830384</c:v>
                </c:pt>
                <c:pt idx="6">
                  <c:v>3694.734863602551</c:v>
                </c:pt>
                <c:pt idx="7">
                  <c:v>3884.339433515885</c:v>
                </c:pt>
                <c:pt idx="8">
                  <c:v>4083.67403664112</c:v>
                </c:pt>
                <c:pt idx="9">
                  <c:v>4293.23799399329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2128472"/>
        <c:axId val="2132131512"/>
      </c:lineChart>
      <c:catAx>
        <c:axId val="2132128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32131512"/>
        <c:crosses val="autoZero"/>
        <c:auto val="1"/>
        <c:lblAlgn val="ctr"/>
        <c:lblOffset val="100"/>
        <c:noMultiLvlLbl val="0"/>
      </c:catAx>
      <c:valAx>
        <c:axId val="2132131512"/>
        <c:scaling>
          <c:orientation val="minMax"/>
          <c:min val="2700.0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21321284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US Top Tax Rate, 1940-2013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593009848127958"/>
          <c:y val="0.101606425702811"/>
          <c:w val="0.92645400094219"/>
          <c:h val="0.85753691933086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Tax rate</c:v>
                </c:pt>
              </c:strCache>
            </c:strRef>
          </c:tx>
          <c:invertIfNegative val="0"/>
          <c:dPt>
            <c:idx val="16"/>
            <c:invertIfNegative val="0"/>
            <c:bubble3D val="0"/>
            <c:spPr>
              <a:solidFill>
                <a:srgbClr val="0000FF"/>
              </a:solidFill>
            </c:spPr>
          </c:dPt>
          <c:cat>
            <c:strRef>
              <c:f>Sheet1!$A$2:$A$18</c:f>
              <c:strCache>
                <c:ptCount val="17"/>
                <c:pt idx="0">
                  <c:v>1940</c:v>
                </c:pt>
                <c:pt idx="1">
                  <c:v>1945</c:v>
                </c:pt>
                <c:pt idx="2">
                  <c:v>1950</c:v>
                </c:pt>
                <c:pt idx="3">
                  <c:v>1955</c:v>
                </c:pt>
                <c:pt idx="4">
                  <c:v>1960</c:v>
                </c:pt>
                <c:pt idx="5">
                  <c:v>1965</c:v>
                </c:pt>
                <c:pt idx="6">
                  <c:v>1970</c:v>
                </c:pt>
                <c:pt idx="7">
                  <c:v>1975</c:v>
                </c:pt>
                <c:pt idx="8">
                  <c:v>1980</c:v>
                </c:pt>
                <c:pt idx="9">
                  <c:v>1985</c:v>
                </c:pt>
                <c:pt idx="10">
                  <c:v>1990</c:v>
                </c:pt>
                <c:pt idx="11">
                  <c:v>1995</c:v>
                </c:pt>
                <c:pt idx="12">
                  <c:v>2000</c:v>
                </c:pt>
                <c:pt idx="13">
                  <c:v>2005</c:v>
                </c:pt>
                <c:pt idx="14">
                  <c:v>2010</c:v>
                </c:pt>
                <c:pt idx="15">
                  <c:v>2013</c:v>
                </c:pt>
                <c:pt idx="16">
                  <c:v>SP</c:v>
                </c:pt>
              </c:strCache>
            </c:strRef>
          </c:cat>
          <c:val>
            <c:numRef>
              <c:f>Sheet1!$B$2:$B$18</c:f>
              <c:numCache>
                <c:formatCode>0%</c:formatCode>
                <c:ptCount val="17"/>
                <c:pt idx="0">
                  <c:v>0.81</c:v>
                </c:pt>
                <c:pt idx="1">
                  <c:v>0.94</c:v>
                </c:pt>
                <c:pt idx="2">
                  <c:v>0.91</c:v>
                </c:pt>
                <c:pt idx="3">
                  <c:v>0.91</c:v>
                </c:pt>
                <c:pt idx="4">
                  <c:v>0.91</c:v>
                </c:pt>
                <c:pt idx="5">
                  <c:v>0.7</c:v>
                </c:pt>
                <c:pt idx="6">
                  <c:v>0.72</c:v>
                </c:pt>
                <c:pt idx="7">
                  <c:v>0.7</c:v>
                </c:pt>
                <c:pt idx="8">
                  <c:v>0.7</c:v>
                </c:pt>
                <c:pt idx="9">
                  <c:v>0.5</c:v>
                </c:pt>
                <c:pt idx="10">
                  <c:v>0.28</c:v>
                </c:pt>
                <c:pt idx="11" formatCode="0.00%">
                  <c:v>0.396</c:v>
                </c:pt>
                <c:pt idx="12" formatCode="0.00%">
                  <c:v>0.396</c:v>
                </c:pt>
                <c:pt idx="13">
                  <c:v>0.35</c:v>
                </c:pt>
                <c:pt idx="14">
                  <c:v>0.35</c:v>
                </c:pt>
                <c:pt idx="15" formatCode="0.00%">
                  <c:v>0.396</c:v>
                </c:pt>
                <c:pt idx="16">
                  <c:v>0.456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2779704"/>
        <c:axId val="2143183448"/>
      </c:barChart>
      <c:catAx>
        <c:axId val="2112779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43183448"/>
        <c:crosses val="autoZero"/>
        <c:auto val="1"/>
        <c:lblAlgn val="ctr"/>
        <c:lblOffset val="100"/>
        <c:noMultiLvlLbl val="0"/>
      </c:catAx>
      <c:valAx>
        <c:axId val="214318344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112779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0.65116</cdr:x>
      <cdr:y>0.50794</cdr:y>
    </cdr:from>
    <cdr:to>
      <cdr:x>0.91574</cdr:x>
      <cdr:y>0.74603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67200" y="2438400"/>
          <a:ext cx="1733846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i="1" dirty="0" smtClean="0">
              <a:solidFill>
                <a:srgbClr val="FF0000"/>
              </a:solidFill>
            </a:rPr>
            <a:t>Growing burden of excess </a:t>
          </a:r>
          <a:r>
            <a:rPr lang="en-US" sz="1800" b="1" i="1" baseline="0" dirty="0" smtClean="0">
              <a:solidFill>
                <a:srgbClr val="FF0000"/>
              </a:solidFill>
            </a:rPr>
            <a:t>health </a:t>
          </a:r>
          <a:r>
            <a:rPr lang="en-US" sz="1800" b="1" i="1" baseline="0" dirty="0">
              <a:solidFill>
                <a:srgbClr val="FF0000"/>
              </a:solidFill>
            </a:rPr>
            <a:t>care </a:t>
          </a:r>
          <a:r>
            <a:rPr lang="en-US" sz="1800" b="1" i="1" baseline="0" dirty="0" smtClean="0">
              <a:solidFill>
                <a:srgbClr val="FF0000"/>
              </a:solidFill>
            </a:rPr>
            <a:t>costs</a:t>
          </a:r>
          <a:endParaRPr lang="en-US" sz="1800" b="1" i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0.63579</cdr:x>
      <cdr:y>0.3594</cdr:y>
    </cdr:from>
    <cdr:to>
      <cdr:x>0.74873</cdr:x>
      <cdr:y>0.44719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72024" y="1247775"/>
          <a:ext cx="847725" cy="3048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$476 billion</a:t>
          </a:r>
        </a:p>
      </cdr:txBody>
    </cdr:sp>
  </cdr:relSizeAnchor>
  <cdr:relSizeAnchor xmlns:cdr="http://schemas.openxmlformats.org/drawingml/2006/chartDrawing">
    <cdr:from>
      <cdr:x>0.50888</cdr:x>
      <cdr:y>0.4856</cdr:y>
    </cdr:from>
    <cdr:to>
      <cdr:x>0.63071</cdr:x>
      <cdr:y>0.74897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19525" y="16859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0.14213</cdr:x>
      <cdr:y>0.22497</cdr:y>
    </cdr:from>
    <cdr:to>
      <cdr:x>0.26777</cdr:x>
      <cdr:y>0.32647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66800" y="781050"/>
          <a:ext cx="942975" cy="352425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$116</a:t>
          </a:r>
          <a:r>
            <a:rPr lang="en-US" sz="1100" baseline="0"/>
            <a:t> billion</a:t>
          </a:r>
          <a:endParaRPr lang="en-US" sz="1100"/>
        </a:p>
      </cdr:txBody>
    </cdr:sp>
  </cdr:relSizeAnchor>
  <cdr:relSizeAnchor xmlns:cdr="http://schemas.openxmlformats.org/drawingml/2006/chartDrawing">
    <cdr:from>
      <cdr:x>0.27665</cdr:x>
      <cdr:y>0.26063</cdr:y>
    </cdr:from>
    <cdr:to>
      <cdr:x>0.37056</cdr:x>
      <cdr:y>0.38134</cdr:y>
    </cdr:to>
    <cdr:cxnSp macro="">
      <cdr:nvCxnSpPr>
        <cdr:cNvPr id="6" name="Straight Arrow Connector 5"/>
        <cdr:cNvCxnSpPr/>
      </cdr:nvCxnSpPr>
      <cdr:spPr>
        <a:xfrm xmlns:a="http://schemas.openxmlformats.org/drawingml/2006/main">
          <a:off x="2076450" y="904875"/>
          <a:ext cx="704850" cy="4191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0.5203</cdr:x>
      <cdr:y>0.44719</cdr:y>
    </cdr:from>
    <cdr:to>
      <cdr:x>0.69226</cdr:x>
      <cdr:y>0.56241</cdr:y>
    </cdr:to>
    <cdr:cxnSp macro="">
      <cdr:nvCxnSpPr>
        <cdr:cNvPr id="8" name="Straight Arrow Connector 7"/>
        <cdr:cNvCxnSpPr>
          <a:stCxn xmlns:a="http://schemas.openxmlformats.org/drawingml/2006/main" id="2" idx="2"/>
        </cdr:cNvCxnSpPr>
      </cdr:nvCxnSpPr>
      <cdr:spPr>
        <a:xfrm xmlns:a="http://schemas.openxmlformats.org/drawingml/2006/main" flipH="1">
          <a:off x="3905250" y="1552575"/>
          <a:ext cx="1290637" cy="40005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1F6-4085-4138-950C-04427FACFFD6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4E1DC-86CC-4629-A190-89D825A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0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1F6-4085-4138-950C-04427FACFFD6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4E1DC-86CC-4629-A190-89D825A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5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1F6-4085-4138-950C-04427FACFFD6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4E1DC-86CC-4629-A190-89D825A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8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1F6-4085-4138-950C-04427FACFFD6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4E1DC-86CC-4629-A190-89D825A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0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1F6-4085-4138-950C-04427FACFFD6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4E1DC-86CC-4629-A190-89D825A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9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1F6-4085-4138-950C-04427FACFFD6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4E1DC-86CC-4629-A190-89D825A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86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1F6-4085-4138-950C-04427FACFFD6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4E1DC-86CC-4629-A190-89D825A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0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1F6-4085-4138-950C-04427FACFFD6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4E1DC-86CC-4629-A190-89D825A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2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1F6-4085-4138-950C-04427FACFFD6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4E1DC-86CC-4629-A190-89D825A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4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1F6-4085-4138-950C-04427FACFFD6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4E1DC-86CC-4629-A190-89D825A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7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1F6-4085-4138-950C-04427FACFFD6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4E1DC-86CC-4629-A190-89D825A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3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C71F6-4085-4138-950C-04427FACFFD6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4E1DC-86CC-4629-A190-89D825A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gfriedma@econs.umass.edu" TargetMode="Externa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Relationship Id="rId3" Type="http://schemas.openxmlformats.org/officeDocument/2006/relationships/hyperlink" Target="http://kff.org/health-costs/issue-brief/snapshots-the-prevalence-and-cost-of-deductibles-in-employer-sponsored-insurance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95401"/>
            <a:ext cx="8534400" cy="2057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Sustainable Quality Health Care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Single Payer is not </a:t>
            </a:r>
            <a:r>
              <a:rPr lang="en-US" sz="3200" i="1" dirty="0" smtClean="0">
                <a:solidFill>
                  <a:srgbClr val="FF0000"/>
                </a:solidFill>
              </a:rPr>
              <a:t>an </a:t>
            </a:r>
            <a:r>
              <a:rPr lang="en-US" sz="3200" dirty="0" smtClean="0">
                <a:solidFill>
                  <a:srgbClr val="FF0000"/>
                </a:solidFill>
              </a:rPr>
              <a:t>Answer, it is </a:t>
            </a:r>
            <a:r>
              <a:rPr lang="en-US" sz="3200" i="1" dirty="0" smtClean="0">
                <a:solidFill>
                  <a:srgbClr val="FF0000"/>
                </a:solidFill>
              </a:rPr>
              <a:t>the </a:t>
            </a:r>
            <a:r>
              <a:rPr lang="en-US" sz="3200" dirty="0" smtClean="0">
                <a:solidFill>
                  <a:srgbClr val="FF0000"/>
                </a:solidFill>
              </a:rPr>
              <a:t>Answer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4419600"/>
            <a:ext cx="4191000" cy="2133600"/>
          </a:xfrm>
        </p:spPr>
        <p:txBody>
          <a:bodyPr>
            <a:noAutofit/>
          </a:bodyPr>
          <a:lstStyle/>
          <a:p>
            <a:pPr algn="r"/>
            <a:r>
              <a:rPr lang="en-US" sz="1800" dirty="0" smtClean="0"/>
              <a:t>Gerald Friedman</a:t>
            </a:r>
          </a:p>
          <a:p>
            <a:pPr algn="r"/>
            <a:r>
              <a:rPr lang="en-US" sz="1800" dirty="0" smtClean="0"/>
              <a:t>Professor of Economics</a:t>
            </a:r>
          </a:p>
          <a:p>
            <a:pPr algn="r"/>
            <a:r>
              <a:rPr lang="en-US" sz="1800" dirty="0" smtClean="0"/>
              <a:t>University of Massachusetts at Amherst</a:t>
            </a:r>
          </a:p>
          <a:p>
            <a:pPr algn="r"/>
            <a:r>
              <a:rPr lang="en-US" sz="1800" dirty="0" smtClean="0"/>
              <a:t>July 29, 2013</a:t>
            </a:r>
          </a:p>
          <a:p>
            <a:pPr algn="r"/>
            <a:r>
              <a:rPr lang="en-US" sz="1800" dirty="0" smtClean="0">
                <a:hlinkClick r:id="rId2"/>
              </a:rPr>
              <a:t>gfriedma@econs.umass.edu</a:t>
            </a:r>
            <a:endParaRPr lang="en-US" sz="1800" dirty="0" smtClean="0"/>
          </a:p>
          <a:p>
            <a:pPr algn="r"/>
            <a:r>
              <a:rPr lang="en-US" sz="1800" dirty="0" smtClean="0"/>
              <a:t>Twitter: @</a:t>
            </a:r>
            <a:r>
              <a:rPr lang="en-US" sz="1800" dirty="0" err="1" smtClean="0"/>
              <a:t>gfriedma</a:t>
            </a:r>
            <a:endParaRPr lang="en-US" sz="1800" dirty="0"/>
          </a:p>
        </p:txBody>
      </p:sp>
      <p:pic>
        <p:nvPicPr>
          <p:cNvPr id="10242" name="Picture 2" descr="https://encrypted-tbn2.google.com/images?q=tbn:ANd9GcSSSggRkF7RJUyO9IBn6Za-dD7hvTEpQdfMz48QWtRBdHxftLu7n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276600"/>
            <a:ext cx="3896927" cy="327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6691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with HR 676</a:t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>Savings</a:t>
            </a:r>
            <a:r>
              <a:rPr lang="en-US" dirty="0"/>
              <a:t> from single funding </a:t>
            </a:r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91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Eliminates most administrative overhead in insurance industry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liminates most billing and insurance related expenses for providers</a:t>
            </a:r>
          </a:p>
          <a:p>
            <a:pPr lvl="1"/>
            <a:r>
              <a:rPr lang="en-US" dirty="0" smtClean="0"/>
              <a:t>Can bargain to eliminate monopoly pricing of drugs and other medical supplies</a:t>
            </a:r>
          </a:p>
        </p:txBody>
      </p:sp>
    </p:spTree>
    <p:extLst>
      <p:ext uri="{BB962C8B-B14F-4D97-AF65-F5344CB8AC3E}">
        <p14:creationId xmlns:p14="http://schemas.microsoft.com/office/powerpoint/2010/main" val="1901236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 Improvements with </a:t>
            </a:r>
            <a:r>
              <a:rPr lang="en-US" dirty="0" smtClean="0"/>
              <a:t>HR 676</a:t>
            </a:r>
            <a:r>
              <a:rPr lang="en-US" dirty="0" smtClean="0"/>
              <a:t>,</a:t>
            </a:r>
            <a:r>
              <a:rPr lang="en-US" dirty="0" smtClean="0"/>
              <a:t>) </a:t>
            </a:r>
            <a:r>
              <a:rPr lang="en-US" dirty="0"/>
              <a:t>2014 </a:t>
            </a:r>
            <a:r>
              <a:rPr lang="en-US" dirty="0">
                <a:solidFill>
                  <a:srgbClr val="FF0000"/>
                </a:solidFill>
              </a:rPr>
              <a:t>(Added </a:t>
            </a:r>
            <a:r>
              <a:rPr lang="en-US" dirty="0" smtClean="0">
                <a:solidFill>
                  <a:srgbClr val="FF0000"/>
                </a:solidFill>
              </a:rPr>
              <a:t>costs)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0232374"/>
              </p:ext>
            </p:extLst>
          </p:nvPr>
        </p:nvGraphicFramePr>
        <p:xfrm>
          <a:off x="533400" y="1761348"/>
          <a:ext cx="8077200" cy="4639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0" y="6019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$394 in extra spending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765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Added costs</a:t>
            </a:r>
            <a:r>
              <a:rPr lang="en-US" dirty="0"/>
              <a:t> and system </a:t>
            </a:r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Expanded </a:t>
            </a:r>
            <a:r>
              <a:rPr lang="en-US" dirty="0"/>
              <a:t>coverage to all residents</a:t>
            </a:r>
          </a:p>
          <a:p>
            <a:pPr lvl="1"/>
            <a:r>
              <a:rPr lang="en-US" dirty="0"/>
              <a:t>Elimination of underinsurance leads to greater utilization of health care services</a:t>
            </a:r>
          </a:p>
          <a:p>
            <a:pPr lvl="1"/>
            <a:r>
              <a:rPr lang="en-US" dirty="0"/>
              <a:t>Elimination of differential </a:t>
            </a:r>
            <a:r>
              <a:rPr lang="en-US" dirty="0" err="1"/>
              <a:t>under-pricing</a:t>
            </a:r>
            <a:r>
              <a:rPr lang="en-US" dirty="0"/>
              <a:t> for Medicaid</a:t>
            </a:r>
          </a:p>
          <a:p>
            <a:pPr lvl="1"/>
            <a:r>
              <a:rPr lang="en-US" dirty="0"/>
              <a:t>Retraining costs for displaced insurance and billing workers</a:t>
            </a:r>
          </a:p>
          <a:p>
            <a:pPr lvl="1"/>
            <a:r>
              <a:rPr lang="en-US" dirty="0"/>
              <a:t>Purchase of existing for-profit </a:t>
            </a:r>
            <a:r>
              <a:rPr lang="en-US" dirty="0" smtClean="0"/>
              <a:t>facilities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2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Savings grow over time</a:t>
            </a:r>
            <a:br>
              <a:rPr lang="en-US" dirty="0" smtClean="0"/>
            </a:br>
            <a:r>
              <a:rPr lang="en-US" sz="2700" dirty="0" smtClean="0"/>
              <a:t>Projected Personal Health Care Spending ACA </a:t>
            </a:r>
            <a:r>
              <a:rPr lang="en-US" sz="2700" dirty="0" err="1" smtClean="0"/>
              <a:t>vs</a:t>
            </a:r>
            <a:r>
              <a:rPr lang="en-US" sz="2700" dirty="0" smtClean="0"/>
              <a:t> HR 676</a:t>
            </a:r>
            <a:endParaRPr lang="en-US" sz="27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6172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Assuming growth rate of per capita expenditures would slow to rate of countries with single-payer systems, 10 year savings of over $8 trillion or 4% of GDP.  Reduction in Federal deficit of nearly $2 trillion.</a:t>
            </a:r>
            <a:endParaRPr lang="en-US" sz="1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877659"/>
              </p:ext>
            </p:extLst>
          </p:nvPr>
        </p:nvGraphicFramePr>
        <p:xfrm>
          <a:off x="533400" y="1828800"/>
          <a:ext cx="7772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5313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pay for it?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Yes!  </a:t>
            </a:r>
            <a:r>
              <a:rPr lang="en-US" dirty="0" smtClean="0"/>
              <a:t>HR 676 provides for a progressive tax program that would fund Improved Medicare for All </a:t>
            </a:r>
            <a:r>
              <a:rPr lang="en-US" i="1" dirty="0" smtClean="0"/>
              <a:t>while </a:t>
            </a:r>
            <a:r>
              <a:rPr lang="en-US" dirty="0" smtClean="0"/>
              <a:t>increasing economic efficiency</a:t>
            </a:r>
          </a:p>
          <a:p>
            <a:r>
              <a:rPr lang="en-US" i="1" dirty="0" smtClean="0"/>
              <a:t>Progressive income taxes</a:t>
            </a:r>
          </a:p>
          <a:p>
            <a:r>
              <a:rPr lang="en-US" i="1" dirty="0" smtClean="0"/>
              <a:t>Progressive payroll taxes</a:t>
            </a:r>
          </a:p>
          <a:p>
            <a:r>
              <a:rPr lang="en-US" i="1" dirty="0" smtClean="0"/>
              <a:t>Financial transaction tax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85042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Funding: we start with what we need, and what we already have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470376"/>
              </p:ext>
            </p:extLst>
          </p:nvPr>
        </p:nvGraphicFramePr>
        <p:xfrm>
          <a:off x="457200" y="2209798"/>
          <a:ext cx="8001000" cy="426720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6763276"/>
                <a:gridCol w="1237724"/>
              </a:tblGrid>
              <a:tr h="4482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Total : Baseline spending plus HR 676 program improvements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$        3,556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4823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482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Remaining revenue sources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78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Federal Medicare, Medicaid, and other health spending, and 20% of current out-of-pocket spending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$        1,454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78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Savings from administrative efficiencies and reduced monopolistic drug pricing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$           592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482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Tax expenditure </a:t>
                      </a:r>
                      <a:r>
                        <a:rPr lang="en-US" sz="2000" u="none" strike="noStrike" dirty="0" smtClean="0">
                          <a:effectLst/>
                        </a:rPr>
                        <a:t>savings (corporate taxes)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$           260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4823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482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Net revenue needs</a:t>
                      </a:r>
                      <a:endParaRPr lang="en-US" sz="2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$        1,250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56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New, Progressive Revenues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529960"/>
              </p:ext>
            </p:extLst>
          </p:nvPr>
        </p:nvGraphicFramePr>
        <p:xfrm>
          <a:off x="685800" y="1752598"/>
          <a:ext cx="7848600" cy="4114803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6634452"/>
                <a:gridCol w="1214148"/>
              </a:tblGrid>
              <a:tr h="6884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Tobin tax of 0.5% on stock trades and 0.01% per year to maturity on transactions in bonds, swaps, and trades.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$           442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91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6% Surtax on household incomes over $225,000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$           279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6884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6% tax on property income from capital gains, dividends, interest, profits, and rents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$           310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91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6% payroll tax on top 60% with incomes over $53,000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$           346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91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3% payroll tax on bottom 40% with incomes under $53,000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$              27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9114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91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Total additional revenues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$        1,404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9114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91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Net surplus for deficit reduction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$           154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781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0558427"/>
              </p:ext>
            </p:extLst>
          </p:nvPr>
        </p:nvGraphicFramePr>
        <p:xfrm>
          <a:off x="0" y="0"/>
          <a:ext cx="89154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7451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0"/>
            <a:ext cx="8251484" cy="487679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$850 Billion spent on Health Insurance Premiums in 2010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465563"/>
            <a:ext cx="4294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Medical Mutual:  US Healthcare Costs,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53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Distributional Impact of HR 676</a:t>
            </a:r>
            <a:br>
              <a:rPr lang="en-US" dirty="0" smtClean="0"/>
            </a:br>
            <a:r>
              <a:rPr lang="en-US" dirty="0" smtClean="0"/>
              <a:t>Almost all save money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417677"/>
            <a:ext cx="830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Note: Assumes current Federal Medicare taxes and spending remains</a:t>
            </a:r>
            <a:endParaRPr lang="en-US" sz="1600" i="1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665020570"/>
              </p:ext>
            </p:extLst>
          </p:nvPr>
        </p:nvGraphicFramePr>
        <p:xfrm>
          <a:off x="533400" y="1447800"/>
          <a:ext cx="8077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3683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265238"/>
          </a:xfrm>
        </p:spPr>
        <p:txBody>
          <a:bodyPr>
            <a:normAutofit/>
          </a:bodyPr>
          <a:lstStyle/>
          <a:p>
            <a:r>
              <a:rPr lang="en-US" b="1" dirty="0" smtClean="0"/>
              <a:t>Bottom Line: </a:t>
            </a:r>
            <a:br>
              <a:rPr lang="en-US" b="1" dirty="0" smtClean="0"/>
            </a:br>
            <a:r>
              <a:rPr lang="en-US" sz="3100" b="1" i="1" dirty="0" smtClean="0"/>
              <a:t>HR 676 (</a:t>
            </a:r>
            <a:r>
              <a:rPr lang="en-US" sz="3100" b="1" i="1" dirty="0"/>
              <a:t>Improved </a:t>
            </a:r>
            <a:r>
              <a:rPr lang="en-US" sz="3100" b="1" i="1" dirty="0" smtClean="0"/>
              <a:t>Medicare-for-All) </a:t>
            </a:r>
            <a:r>
              <a:rPr lang="en-US" sz="3100" b="1" i="1" dirty="0"/>
              <a:t>can be </a:t>
            </a:r>
            <a:r>
              <a:rPr lang="en-US" sz="3100" b="1" i="1" dirty="0" smtClean="0"/>
              <a:t>funded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In 2014: </a:t>
            </a:r>
          </a:p>
          <a:p>
            <a:pPr lvl="1"/>
            <a:r>
              <a:rPr lang="en-US" sz="2400" b="1" i="1" dirty="0" smtClean="0">
                <a:solidFill>
                  <a:srgbClr val="FF0000"/>
                </a:solidFill>
              </a:rPr>
              <a:t>Saves </a:t>
            </a:r>
            <a:r>
              <a:rPr lang="en-US" sz="2400" b="1" i="1" dirty="0">
                <a:solidFill>
                  <a:srgbClr val="FF0000"/>
                </a:solidFill>
              </a:rPr>
              <a:t>$592 billion </a:t>
            </a:r>
            <a:r>
              <a:rPr lang="en-US" sz="2400" b="1" i="1" dirty="0" smtClean="0">
                <a:solidFill>
                  <a:srgbClr val="FF0000"/>
                </a:solidFill>
              </a:rPr>
              <a:t>in wasteful administrative spending and excessive drug prices</a:t>
            </a:r>
          </a:p>
          <a:p>
            <a:pPr lvl="1"/>
            <a:r>
              <a:rPr lang="en-US" sz="2400" b="1" i="1" dirty="0" smtClean="0">
                <a:solidFill>
                  <a:srgbClr val="FF0000"/>
                </a:solidFill>
              </a:rPr>
              <a:t>After $394 billion in system improvements, saves nearly $200 billion</a:t>
            </a:r>
          </a:p>
          <a:p>
            <a:pPr lvl="1"/>
            <a:r>
              <a:rPr lang="en-US" sz="2400" b="1" i="1" dirty="0" smtClean="0">
                <a:solidFill>
                  <a:srgbClr val="FF0000"/>
                </a:solidFill>
              </a:rPr>
              <a:t>Local and state governments save $283 billion in Medicaid and employee health benefits</a:t>
            </a:r>
          </a:p>
          <a:p>
            <a:pPr lvl="1"/>
            <a:r>
              <a:rPr lang="en-US" sz="2400" b="1" i="1" dirty="0">
                <a:solidFill>
                  <a:srgbClr val="FF0000"/>
                </a:solidFill>
              </a:rPr>
              <a:t>95% would save </a:t>
            </a:r>
            <a:r>
              <a:rPr lang="en-US" sz="2400" b="1" i="1" dirty="0" smtClean="0">
                <a:solidFill>
                  <a:srgbClr val="FF0000"/>
                </a:solidFill>
              </a:rPr>
              <a:t>money</a:t>
            </a: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Over decade</a:t>
            </a:r>
          </a:p>
          <a:p>
            <a:pPr lvl="1"/>
            <a:r>
              <a:rPr lang="en-US" sz="2400" b="1" i="1" dirty="0">
                <a:solidFill>
                  <a:srgbClr val="FF0000"/>
                </a:solidFill>
              </a:rPr>
              <a:t>F</a:t>
            </a:r>
            <a:r>
              <a:rPr lang="en-US" sz="2400" b="1" i="1" dirty="0" smtClean="0">
                <a:solidFill>
                  <a:srgbClr val="FF0000"/>
                </a:solidFill>
              </a:rPr>
              <a:t>unding program for would produce $3 trillion in federal deficit reduction</a:t>
            </a:r>
          </a:p>
          <a:p>
            <a:pPr lvl="1"/>
            <a:r>
              <a:rPr lang="en-US" sz="2400" b="1" i="1" dirty="0" smtClean="0">
                <a:solidFill>
                  <a:srgbClr val="FF0000"/>
                </a:solidFill>
              </a:rPr>
              <a:t>State and local governments save $5 trillion</a:t>
            </a:r>
          </a:p>
          <a:p>
            <a:pPr lvl="1"/>
            <a:r>
              <a:rPr lang="en-US" sz="2400" b="1" i="1" dirty="0" smtClean="0">
                <a:solidFill>
                  <a:srgbClr val="FF0000"/>
                </a:solidFill>
              </a:rPr>
              <a:t>Health care spending falls by over $8 trillion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151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10 year deficit reduction of $3 trillion</a:t>
            </a:r>
            <a:br>
              <a:rPr lang="en-US" dirty="0" smtClean="0"/>
            </a:br>
            <a:r>
              <a:rPr lang="en-US" sz="3600" dirty="0" smtClean="0"/>
              <a:t>Money for education, infrastructure, training.  Even for tax cuts.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595876"/>
              </p:ext>
            </p:extLst>
          </p:nvPr>
        </p:nvGraphicFramePr>
        <p:xfrm>
          <a:off x="838200" y="2209800"/>
          <a:ext cx="7391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57400" y="3124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Deficit reduction will be greater because of faster economic growth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48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Instead of waste and administrative abuse, money for families and businesses</a:t>
            </a:r>
            <a:endParaRPr lang="en-US" sz="36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632963"/>
              </p:ext>
            </p:extLst>
          </p:nvPr>
        </p:nvGraphicFramePr>
        <p:xfrm>
          <a:off x="609600" y="1905000"/>
          <a:ext cx="8077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2992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1965, our parents and grandparents created Medicare and began to create a healthier, more productive America.</a:t>
            </a:r>
            <a:endParaRPr lang="en-US" dirty="0"/>
          </a:p>
        </p:txBody>
      </p:sp>
      <p:pic>
        <p:nvPicPr>
          <p:cNvPr id="4098" name="Picture 2" descr="http://ts2.mm.bing.net/th?id=H.4624173355501765&amp;pid=1.7&amp;w=279&amp;h=188&amp;c=7&amp;rs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90684"/>
            <a:ext cx="5257800" cy="3542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463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Let’s finish their work.</a:t>
            </a:r>
            <a:br>
              <a:rPr lang="en-US" dirty="0" smtClean="0"/>
            </a:br>
            <a:r>
              <a:rPr lang="en-US" dirty="0" smtClean="0"/>
              <a:t>HR </a:t>
            </a:r>
            <a:r>
              <a:rPr lang="en-US" dirty="0"/>
              <a:t>676: costs less today, costs less tomorrow, covers </a:t>
            </a:r>
            <a:r>
              <a:rPr lang="en-US" dirty="0" smtClean="0"/>
              <a:t>everyone</a:t>
            </a:r>
            <a:endParaRPr lang="en-US" dirty="0"/>
          </a:p>
        </p:txBody>
      </p:sp>
      <p:pic>
        <p:nvPicPr>
          <p:cNvPr id="3074" name="Picture 2" descr="http://ts4.mm.bing.net/th?id=H.4779376276473567&amp;pid=1.7&amp;w=271&amp;h=184&amp;c=7&amp;rs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391" y="2362200"/>
            <a:ext cx="5791200" cy="393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40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I: unsustainable increases in health care costs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597752"/>
              </p:ext>
            </p:extLst>
          </p:nvPr>
        </p:nvGraphicFramePr>
        <p:xfrm>
          <a:off x="609600" y="1981200"/>
          <a:ext cx="6629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81800" y="42672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7% of GDP in 1970; 18% in 2010; 20% in 2021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088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Rising Health Care burden on household budgets</a:t>
            </a:r>
            <a:endParaRPr lang="en-US" sz="4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7939222"/>
              </p:ext>
            </p:extLst>
          </p:nvPr>
        </p:nvGraphicFramePr>
        <p:xfrm>
          <a:off x="685800" y="1752600"/>
          <a:ext cx="6553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39000" y="2743200"/>
            <a:ext cx="160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Health care spending 6% of average wage in 1970, 20% in 2010, 24% in 2021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174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Rising copays and deductibles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1449457"/>
              </p:ext>
            </p:extLst>
          </p:nvPr>
        </p:nvGraphicFramePr>
        <p:xfrm>
          <a:off x="838200" y="1524000"/>
          <a:ext cx="7924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6324600"/>
            <a:ext cx="807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</a:t>
            </a:r>
            <a:r>
              <a:rPr lang="en-US" sz="1000" dirty="0">
                <a:hlinkClick r:id="rId3"/>
              </a:rPr>
              <a:t>http://kff.org/health-costs/issue-brief/snapshots-the-prevalence-and-cost-of-deductibles-in-employer-sponsored-insurance/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23167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Rising medical bankruptcy:</a:t>
            </a:r>
            <a:br>
              <a:rPr lang="en-US" dirty="0" smtClean="0"/>
            </a:br>
            <a:r>
              <a:rPr lang="en-US" dirty="0" smtClean="0"/>
              <a:t>More bankruptcies due to medical bills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423340"/>
              </p:ext>
            </p:extLst>
          </p:nvPr>
        </p:nvGraphicFramePr>
        <p:xfrm>
          <a:off x="838200" y="1600200"/>
          <a:ext cx="7696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4895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Solution: “To </a:t>
            </a:r>
            <a:r>
              <a:rPr lang="en-US" sz="4000" b="1" dirty="0"/>
              <a:t>provide </a:t>
            </a:r>
            <a:r>
              <a:rPr lang="en-US" sz="4000" b="1" dirty="0" smtClean="0"/>
              <a:t>for comprehensive </a:t>
            </a:r>
            <a:r>
              <a:rPr lang="en-US" sz="4000" b="1" dirty="0"/>
              <a:t>health insurance </a:t>
            </a:r>
            <a:r>
              <a:rPr lang="en-US" sz="4000" b="1" dirty="0" smtClean="0"/>
              <a:t>coverage for </a:t>
            </a:r>
            <a:r>
              <a:rPr lang="en-US" sz="4000" b="1" dirty="0"/>
              <a:t>all </a:t>
            </a:r>
            <a:r>
              <a:rPr lang="en-US" sz="4000" b="1" dirty="0" smtClean="0"/>
              <a:t>United States residents</a:t>
            </a:r>
            <a:r>
              <a:rPr lang="en-US" sz="4000" b="1" dirty="0"/>
              <a:t>, improved health care delivery, and for other </a:t>
            </a:r>
            <a:r>
              <a:rPr lang="en-US" sz="4000" b="1" dirty="0" smtClean="0"/>
              <a:t>purposes” (HR 676)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0"/>
            <a:ext cx="6019800" cy="3078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/>
              <a:t>Expanded and Improved Medicare for All! Introduced by Representative John Conyers and </a:t>
            </a:r>
            <a:r>
              <a:rPr lang="en-US" i="1" dirty="0" smtClean="0"/>
              <a:t>52</a:t>
            </a:r>
            <a:r>
              <a:rPr lang="en-US" i="1" dirty="0" smtClean="0"/>
              <a:t> </a:t>
            </a:r>
            <a:r>
              <a:rPr lang="en-US" i="1" dirty="0" smtClean="0"/>
              <a:t>co-sponsors</a:t>
            </a:r>
          </a:p>
          <a:p>
            <a:pPr marL="0" indent="0">
              <a:buNone/>
            </a:pPr>
            <a:r>
              <a:rPr lang="en-US" i="1" dirty="0" smtClean="0"/>
              <a:t>Builds on success of Medicare Program</a:t>
            </a:r>
            <a:endParaRPr lang="en-US" i="1" dirty="0"/>
          </a:p>
        </p:txBody>
      </p:sp>
      <p:pic>
        <p:nvPicPr>
          <p:cNvPr id="1026" name="Picture 2" descr="http://ts4.mm.bing.net/th?id=H.5008109041682271&amp;pid=1.7&amp;w=251&amp;h=170&amp;c=7&amp;rs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657600"/>
            <a:ext cx="2390775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67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It works for Medicare.  We would not have a health care financing crisis with Medicare for all</a:t>
            </a:r>
            <a:endParaRPr lang="en-US" sz="32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90600" y="2057400"/>
          <a:ext cx="6934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4603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Savings</a:t>
            </a:r>
            <a:r>
              <a:rPr lang="en-US" dirty="0" smtClean="0"/>
              <a:t> from HR 676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4620399"/>
              </p:ext>
            </p:extLst>
          </p:nvPr>
        </p:nvGraphicFramePr>
        <p:xfrm>
          <a:off x="609600" y="1673804"/>
          <a:ext cx="7718300" cy="4574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0869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6734</TotalTime>
  <Words>819</Words>
  <Application>Microsoft Macintosh PowerPoint</Application>
  <PresentationFormat>On-screen Show (4:3)</PresentationFormat>
  <Paragraphs>99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Sustainable Quality Health Care Single Payer is not an Answer, it is the Answer</vt:lpstr>
      <vt:lpstr>Bottom Line:  HR 676 (Improved Medicare-for-All) can be funded</vt:lpstr>
      <vt:lpstr>Problem I: unsustainable increases in health care costs</vt:lpstr>
      <vt:lpstr>Rising Health Care burden on household budgets</vt:lpstr>
      <vt:lpstr>Rising copays and deductibles</vt:lpstr>
      <vt:lpstr>Rising medical bankruptcy: More bankruptcies due to medical bills</vt:lpstr>
      <vt:lpstr>Solution: “To provide for comprehensive health insurance coverage for all United States residents, improved health care delivery, and for other purposes” (HR 676) </vt:lpstr>
      <vt:lpstr>It works for Medicare.  We would not have a health care financing crisis with Medicare for all</vt:lpstr>
      <vt:lpstr>Savings from HR 676</vt:lpstr>
      <vt:lpstr>Changes with HR 676 Savings from single funding source</vt:lpstr>
      <vt:lpstr>Program Improvements with HR 676,) 2014 (Added costs)</vt:lpstr>
      <vt:lpstr>Added costs and system improvements</vt:lpstr>
      <vt:lpstr>Savings grow over time Projected Personal Health Care Spending ACA vs HR 676</vt:lpstr>
      <vt:lpstr>Can we pay for it?</vt:lpstr>
      <vt:lpstr>Funding: we start with what we need, and what we already have</vt:lpstr>
      <vt:lpstr>New, Progressive Revenues</vt:lpstr>
      <vt:lpstr>PowerPoint Presentation</vt:lpstr>
      <vt:lpstr>$850 Billion spent on Health Insurance Premiums in 2010</vt:lpstr>
      <vt:lpstr>Distributional Impact of HR 676 Almost all save money</vt:lpstr>
      <vt:lpstr>10 year deficit reduction of $3 trillion Money for education, infrastructure, training.  Even for tax cuts.</vt:lpstr>
      <vt:lpstr>Instead of waste and administrative abuse, money for families and businesses</vt:lpstr>
      <vt:lpstr>In 1965, our parents and grandparents created Medicare and began to create a healthier, more productive America.</vt:lpstr>
      <vt:lpstr>Let’s finish their work. HR 676: costs less today, costs less tomorrow, covers everyone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Funding HR 676: How to pay for Universal Coverage</dc:title>
  <dc:creator>Gerald Friedman</dc:creator>
  <cp:lastModifiedBy>Walter Tsou</cp:lastModifiedBy>
  <cp:revision>75</cp:revision>
  <dcterms:created xsi:type="dcterms:W3CDTF">2012-10-21T17:18:43Z</dcterms:created>
  <dcterms:modified xsi:type="dcterms:W3CDTF">2013-10-25T14:26:02Z</dcterms:modified>
</cp:coreProperties>
</file>